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vml" ContentType="application/vnd.openxmlformats-officedocument.vmlDrawing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Default Extension="pict" ContentType="image/pict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88" d="100"/>
          <a:sy n="88" d="100"/>
        </p:scale>
        <p:origin x="-13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viewProps" Target="viewProps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tableStyles" Target="tableStyles.xml"/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2" Type="http://schemas.openxmlformats.org/officeDocument/2006/relationships/printerSettings" Target="printerSettings/printerSettings1.bin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ict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ict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ict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ict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D6E2-A1AB-1E4D-B701-2B9A8670BC80}" type="datetimeFigureOut">
              <a:rPr lang="en-US" smtClean="0"/>
              <a:pPr/>
              <a:t>7/20/10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0E81-806B-364D-B107-1DE9EB5E85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D6E2-A1AB-1E4D-B701-2B9A8670BC80}" type="datetimeFigureOut">
              <a:rPr lang="en-US" smtClean="0"/>
              <a:pPr/>
              <a:t>7/20/10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0E81-806B-364D-B107-1DE9EB5E85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D6E2-A1AB-1E4D-B701-2B9A8670BC80}" type="datetimeFigureOut">
              <a:rPr lang="en-US" smtClean="0"/>
              <a:pPr/>
              <a:t>7/20/10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0E81-806B-364D-B107-1DE9EB5E85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D6E2-A1AB-1E4D-B701-2B9A8670BC80}" type="datetimeFigureOut">
              <a:rPr lang="en-US" smtClean="0"/>
              <a:pPr/>
              <a:t>7/20/10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0E81-806B-364D-B107-1DE9EB5E85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D6E2-A1AB-1E4D-B701-2B9A8670BC80}" type="datetimeFigureOut">
              <a:rPr lang="en-US" smtClean="0"/>
              <a:pPr/>
              <a:t>7/20/10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0E81-806B-364D-B107-1DE9EB5E85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D6E2-A1AB-1E4D-B701-2B9A8670BC80}" type="datetimeFigureOut">
              <a:rPr lang="en-US" smtClean="0"/>
              <a:pPr/>
              <a:t>7/20/10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0E81-806B-364D-B107-1DE9EB5E85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D6E2-A1AB-1E4D-B701-2B9A8670BC80}" type="datetimeFigureOut">
              <a:rPr lang="en-US" smtClean="0"/>
              <a:pPr/>
              <a:t>7/20/10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0E81-806B-364D-B107-1DE9EB5E85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D6E2-A1AB-1E4D-B701-2B9A8670BC80}" type="datetimeFigureOut">
              <a:rPr lang="en-US" smtClean="0"/>
              <a:pPr/>
              <a:t>7/20/10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0E81-806B-364D-B107-1DE9EB5E85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D6E2-A1AB-1E4D-B701-2B9A8670BC80}" type="datetimeFigureOut">
              <a:rPr lang="en-US" smtClean="0"/>
              <a:pPr/>
              <a:t>7/20/10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0E81-806B-364D-B107-1DE9EB5E85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D6E2-A1AB-1E4D-B701-2B9A8670BC80}" type="datetimeFigureOut">
              <a:rPr lang="en-US" smtClean="0"/>
              <a:pPr/>
              <a:t>7/20/10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0E81-806B-364D-B107-1DE9EB5E85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ED6E2-A1AB-1E4D-B701-2B9A8670BC80}" type="datetimeFigureOut">
              <a:rPr lang="en-US" smtClean="0"/>
              <a:pPr/>
              <a:t>7/20/10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C0E81-806B-364D-B107-1DE9EB5E85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ED6E2-A1AB-1E4D-B701-2B9A8670BC80}" type="datetimeFigureOut">
              <a:rPr lang="en-US" smtClean="0"/>
              <a:pPr/>
              <a:t>7/20/10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C0E81-806B-364D-B107-1DE9EB5E851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3" Type="http://schemas.openxmlformats.org/officeDocument/2006/relationships/oleObject" Target="Macintosh%20HD:Users:meganbalong:Desktop:Aurora:CourseResources:Core_differences.docx!OLE_LINK4" TargetMode="External"/><Relationship Id="rId1" Type="http://schemas.openxmlformats.org/officeDocument/2006/relationships/vmlDrawing" Target="../drawings/vmlDrawing4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mich.edu/cpmp/CPMP-Tools/index.htm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3" Type="http://schemas.openxmlformats.org/officeDocument/2006/relationships/oleObject" Target="Macintosh%20HD:Users:meganbalong:Desktop:Aurora:CourseResources:Core_differences.docx!OLE_LINK2" TargetMode="Externa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3" Type="http://schemas.openxmlformats.org/officeDocument/2006/relationships/oleObject" Target="Macintosh%20HD:Users:meganbalong:Desktop:Aurora:CourseResources:Core_differences.docx!OLE_LINK1" TargetMode="Externa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3" Type="http://schemas.openxmlformats.org/officeDocument/2006/relationships/oleObject" Target="Macintosh%20HD:Users:meganbalong:Desktop:Aurora:CourseResources:Core_differences.docx!OLE_LINK3" TargetMode="Externa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What’s new?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198120" y="533400"/>
          <a:ext cx="8945880" cy="2819400"/>
        </p:xfrm>
        <a:graphic>
          <a:graphicData uri="http://schemas.openxmlformats.org/presentationml/2006/ole">
            <p:oleObj spid="_x0000_s21506" name="Document" r:id="rId3" imgW="7454900" imgH="2349500" progId="Word.Document.12">
              <p:link updateAutomatic="1"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dirty="0"/>
              <a:t>Dependent upon a strong elementary and middle school mathematics curriculum (CPM2 and Everyday Math)</a:t>
            </a:r>
          </a:p>
          <a:p>
            <a:pPr lvl="0"/>
            <a:r>
              <a:rPr lang="en-US" dirty="0"/>
              <a:t>Earlier development of algebraic ideas and methods</a:t>
            </a:r>
          </a:p>
          <a:p>
            <a:pPr lvl="0"/>
            <a:r>
              <a:rPr lang="en-US" dirty="0"/>
              <a:t>Reorganized development of mathematics reasoning and proof</a:t>
            </a:r>
          </a:p>
          <a:p>
            <a:pPr lvl="0"/>
            <a:r>
              <a:rPr lang="en-US" dirty="0"/>
              <a:t>Expanded use of technology</a:t>
            </a:r>
          </a:p>
          <a:p>
            <a:pPr lvl="0"/>
            <a:r>
              <a:rPr lang="en-US" dirty="0"/>
              <a:t>More practice</a:t>
            </a:r>
          </a:p>
          <a:p>
            <a:pPr lvl="0"/>
            <a:r>
              <a:rPr lang="en-US" dirty="0"/>
              <a:t>Continued expectation for student engagement and thinking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Refined lesson structure </a:t>
            </a:r>
          </a:p>
          <a:p>
            <a:pPr lvl="0"/>
            <a:r>
              <a:rPr lang="en-US" dirty="0"/>
              <a:t>Streamlined lessons with focus </a:t>
            </a:r>
            <a:r>
              <a:rPr lang="en-US" dirty="0" err="1"/>
              <a:t>question(s</a:t>
            </a:r>
            <a:r>
              <a:rPr lang="en-US" dirty="0"/>
              <a:t>) at the beginning of each Investigation</a:t>
            </a:r>
          </a:p>
          <a:p>
            <a:pPr lvl="0"/>
            <a:r>
              <a:rPr lang="en-US" i="1" dirty="0"/>
              <a:t>Summarize the Mathematics</a:t>
            </a:r>
            <a:r>
              <a:rPr lang="en-US" dirty="0"/>
              <a:t> feature at the end of each Investigation prompts student articulation of important mathematical principles and strategies</a:t>
            </a:r>
          </a:p>
          <a:p>
            <a:pPr lvl="0"/>
            <a:r>
              <a:rPr lang="en-US" dirty="0"/>
              <a:t>Each homework set now includes Review exercises designed to:</a:t>
            </a:r>
          </a:p>
          <a:p>
            <a:pPr lvl="1"/>
            <a:r>
              <a:rPr lang="en-US" dirty="0"/>
              <a:t>build proficiency with concepts and skills</a:t>
            </a:r>
          </a:p>
          <a:p>
            <a:pPr lvl="1"/>
            <a:r>
              <a:rPr lang="en-US" dirty="0"/>
              <a:t>provide just-in-time review</a:t>
            </a:r>
          </a:p>
          <a:p>
            <a:pPr lvl="1"/>
            <a:r>
              <a:rPr lang="en-US" dirty="0"/>
              <a:t>address possible prerequisite gaps</a:t>
            </a:r>
          </a:p>
          <a:p>
            <a:pPr lvl="0"/>
            <a:r>
              <a:rPr lang="en-US" dirty="0"/>
              <a:t>Student glossary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/>
            <a:r>
              <a:rPr lang="en-US" dirty="0"/>
              <a:t>Development of mathematics as an active science of patterns involving quantity and change, shape and motion, data and chance, and counting and algorithms</a:t>
            </a:r>
          </a:p>
          <a:p>
            <a:pPr lvl="0"/>
            <a:r>
              <a:rPr lang="en-US" dirty="0"/>
              <a:t>Courses organized around interwoven</a:t>
            </a:r>
            <a:r>
              <a:rPr lang="en-US" dirty="0" smtClean="0"/>
              <a:t> strands of </a:t>
            </a:r>
            <a:endParaRPr lang="en-US" dirty="0"/>
          </a:p>
          <a:p>
            <a:pPr lvl="1"/>
            <a:r>
              <a:rPr lang="en-US" dirty="0"/>
              <a:t>algebra and functions</a:t>
            </a:r>
          </a:p>
          <a:p>
            <a:pPr lvl="1"/>
            <a:r>
              <a:rPr lang="en-US" dirty="0"/>
              <a:t>geometry and trigonometry</a:t>
            </a:r>
          </a:p>
          <a:p>
            <a:pPr lvl="1"/>
            <a:r>
              <a:rPr lang="en-US" dirty="0"/>
              <a:t>statistics and probability</a:t>
            </a:r>
          </a:p>
          <a:p>
            <a:pPr lvl="1"/>
            <a:r>
              <a:rPr lang="en-US" dirty="0"/>
              <a:t>discrete mathematics</a:t>
            </a:r>
          </a:p>
          <a:p>
            <a:pPr lvl="0"/>
            <a:r>
              <a:rPr lang="en-US" dirty="0"/>
              <a:t>Mathematical strands developed in coherent, focused</a:t>
            </a:r>
            <a:r>
              <a:rPr lang="en-US" dirty="0" smtClean="0"/>
              <a:t> units connected </a:t>
            </a:r>
            <a:r>
              <a:rPr lang="en-US" dirty="0"/>
              <a:t>by fundamental unifying ideas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Expanded and enhanced Teacher's Guide</a:t>
            </a:r>
          </a:p>
          <a:p>
            <a:pPr lvl="0"/>
            <a:r>
              <a:rPr lang="en-US" dirty="0"/>
              <a:t>More powerful customizable assessment CD-</a:t>
            </a:r>
            <a:r>
              <a:rPr lang="en-US" dirty="0" smtClean="0"/>
              <a:t>ROM</a:t>
            </a:r>
          </a:p>
          <a:p>
            <a:pPr lvl="0"/>
            <a:r>
              <a:rPr lang="en-US" dirty="0" smtClean="0"/>
              <a:t>Full </a:t>
            </a:r>
            <a:r>
              <a:rPr lang="en-US" dirty="0" smtClean="0"/>
              <a:t>and appropriate use of technology tools, including new </a:t>
            </a:r>
            <a:r>
              <a:rPr lang="en-US" i="1" dirty="0" smtClean="0">
                <a:hlinkClick r:id="rId2"/>
              </a:rPr>
              <a:t>CPMP-Tools</a:t>
            </a:r>
            <a:r>
              <a:rPr lang="en-US" i="1" baseline="30000" dirty="0" smtClean="0">
                <a:hlinkClick r:id="rId2"/>
              </a:rPr>
              <a:t>®</a:t>
            </a:r>
            <a:r>
              <a:rPr lang="en-US" dirty="0" smtClean="0">
                <a:hlinkClick r:id="rId2"/>
              </a:rPr>
              <a:t> software</a:t>
            </a:r>
            <a:r>
              <a:rPr lang="en-US" dirty="0" smtClean="0"/>
              <a:t> for each course</a:t>
            </a:r>
          </a:p>
          <a:p>
            <a:pPr lvl="0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838200"/>
          <a:ext cx="8229600" cy="372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466090"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30000" dirty="0" smtClean="0"/>
                        <a:t>st</a:t>
                      </a:r>
                      <a:r>
                        <a:rPr lang="en-US" baseline="0" dirty="0" smtClean="0"/>
                        <a:t> Edition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r>
                        <a:rPr lang="en-US" baseline="30000" dirty="0" smtClean="0"/>
                        <a:t>nd</a:t>
                      </a:r>
                      <a:r>
                        <a:rPr lang="en-US" dirty="0" smtClean="0"/>
                        <a:t> Edition</a:t>
                      </a:r>
                      <a:endParaRPr lang="en-US" dirty="0"/>
                    </a:p>
                  </a:txBody>
                  <a:tcPr/>
                </a:tc>
              </a:tr>
              <a:tr h="466090">
                <a:tc>
                  <a:txBody>
                    <a:bodyPr/>
                    <a:lstStyle/>
                    <a:p>
                      <a:r>
                        <a:rPr lang="en-US" dirty="0" smtClean="0"/>
                        <a:t>Think</a:t>
                      </a:r>
                      <a:r>
                        <a:rPr lang="en-US" baseline="0" dirty="0" smtClean="0"/>
                        <a:t> About This Situation (TATS)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TATS</a:t>
                      </a:r>
                      <a:endParaRPr lang="en-US" dirty="0"/>
                    </a:p>
                  </a:txBody>
                  <a:tcPr/>
                </a:tc>
              </a:tr>
              <a:tr h="466090">
                <a:tc>
                  <a:txBody>
                    <a:bodyPr/>
                    <a:lstStyle/>
                    <a:p>
                      <a:r>
                        <a:rPr lang="en-US" dirty="0" smtClean="0"/>
                        <a:t>Investigation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Investigation</a:t>
                      </a:r>
                      <a:endParaRPr lang="en-US" dirty="0"/>
                    </a:p>
                  </a:txBody>
                  <a:tcPr/>
                </a:tc>
              </a:tr>
              <a:tr h="466090">
                <a:tc>
                  <a:txBody>
                    <a:bodyPr/>
                    <a:lstStyle/>
                    <a:p>
                      <a:r>
                        <a:rPr lang="en-US" dirty="0" smtClean="0"/>
                        <a:t>Checkpoint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Summarize the Math</a:t>
                      </a:r>
                      <a:endParaRPr lang="en-US" dirty="0"/>
                    </a:p>
                  </a:txBody>
                  <a:tcPr/>
                </a:tc>
              </a:tr>
              <a:tr h="466090">
                <a:tc>
                  <a:txBody>
                    <a:bodyPr/>
                    <a:lstStyle/>
                    <a:p>
                      <a:r>
                        <a:rPr lang="en-US" dirty="0" smtClean="0"/>
                        <a:t>On</a:t>
                      </a:r>
                      <a:r>
                        <a:rPr lang="en-US" baseline="0" dirty="0" smtClean="0"/>
                        <a:t> Your Own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Check Your Understanding</a:t>
                      </a:r>
                      <a:endParaRPr lang="en-US" dirty="0"/>
                    </a:p>
                  </a:txBody>
                  <a:tcPr/>
                </a:tc>
              </a:tr>
              <a:tr h="466090">
                <a:tc>
                  <a:txBody>
                    <a:bodyPr/>
                    <a:lstStyle/>
                    <a:p>
                      <a:r>
                        <a:rPr lang="en-US" dirty="0" smtClean="0"/>
                        <a:t>MORE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ACRER</a:t>
                      </a:r>
                      <a:endParaRPr lang="en-US" dirty="0"/>
                    </a:p>
                  </a:txBody>
                  <a:tcPr/>
                </a:tc>
              </a:tr>
              <a:tr h="466090">
                <a:tc>
                  <a:txBody>
                    <a:bodyPr/>
                    <a:lstStyle/>
                    <a:p>
                      <a:r>
                        <a:rPr lang="en-US" dirty="0" smtClean="0"/>
                        <a:t>Looking Back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Looking Back</a:t>
                      </a:r>
                      <a:endParaRPr lang="en-US" dirty="0"/>
                    </a:p>
                  </a:txBody>
                  <a:tcPr/>
                </a:tc>
              </a:tr>
              <a:tr h="4660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Unit Summary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228599" y="533400"/>
          <a:ext cx="8763311" cy="3657600"/>
        </p:xfrm>
        <a:graphic>
          <a:graphicData uri="http://schemas.openxmlformats.org/presentationml/2006/ole">
            <p:oleObj spid="_x0000_s18434" name="Document" r:id="rId3" imgW="7454900" imgH="3111500" progId="Word.Document.12">
              <p:link updateAutomatic="1"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0" y="457200"/>
          <a:ext cx="9232607" cy="4089400"/>
        </p:xfrm>
        <a:graphic>
          <a:graphicData uri="http://schemas.openxmlformats.org/presentationml/2006/ole">
            <p:oleObj spid="_x0000_s19458" name="Document" r:id="rId3" imgW="7454900" imgH="3302000" progId="Word.Document.12">
              <p:link updateAutomatic="1"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228600" y="685800"/>
          <a:ext cx="8631989" cy="2514600"/>
        </p:xfrm>
        <a:graphic>
          <a:graphicData uri="http://schemas.openxmlformats.org/presentationml/2006/ole">
            <p:oleObj spid="_x0000_s20482" name="Document" r:id="rId3" imgW="7454900" imgH="2171700" progId="Word.Document.12">
              <p:link updateAutomatic="1"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229</Words>
  <Application>Microsoft Macintosh PowerPoint</Application>
  <PresentationFormat>On-screen Show (4:3)</PresentationFormat>
  <Paragraphs>40</Paragraphs>
  <Slides>10</Slides>
  <Notes>0</Notes>
  <HiddenSlides>0</HiddenSlides>
  <MMClips>0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Links</vt:lpstr>
      </vt:variant>
      <vt:variant>
        <vt:i4>4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Office Theme</vt:lpstr>
      <vt:lpstr>Macintosh HD:Users:meganbalong:Desktop:Aurora:CourseResources:Core_differences.docx!OLE_LINK2</vt:lpstr>
      <vt:lpstr>Macintosh HD:Users:meganbalong:Desktop:Aurora:CourseResources:Core_differences.docx!OLE_LINK1</vt:lpstr>
      <vt:lpstr>Macintosh HD:Users:meganbalong:Desktop:Aurora:CourseResources:Core_differences.docx!OLE_LINK3</vt:lpstr>
      <vt:lpstr>Macintosh HD:Users:meganbalong:Desktop:Aurora:CourseResources:Core_differences.docx!OLE_LINK4</vt:lpstr>
      <vt:lpstr>What’s new?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Megan Balong</dc:creator>
  <cp:lastModifiedBy>Megan Balong</cp:lastModifiedBy>
  <cp:revision>6</cp:revision>
  <dcterms:created xsi:type="dcterms:W3CDTF">2010-07-21T04:03:08Z</dcterms:created>
  <dcterms:modified xsi:type="dcterms:W3CDTF">2010-07-21T04:20:32Z</dcterms:modified>
</cp:coreProperties>
</file>